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5143500" type="screen16x9"/>
  <p:notesSz cx="6858000" cy="9144000"/>
  <p:embeddedFontLst>
    <p:embeddedFont>
      <p:font typeface="Oswald" panose="00000500000000000000" pitchFamily="2" charset="0"/>
      <p:regular r:id="rId14"/>
      <p:bold r:id="rId15"/>
    </p:embeddedFont>
    <p:embeddedFont>
      <p:font typeface="Source Code Pro" panose="020B0509030403020204" pitchFamily="49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5D3C25-DB4D-4FF3-AE74-8CA00AA09012}" v="1" dt="2024-01-29T22:08:53.523"/>
  </p1510:revLst>
</p1510:revInfo>
</file>

<file path=ppt/tableStyles.xml><?xml version="1.0" encoding="utf-8"?>
<a:tblStyleLst xmlns:a="http://schemas.openxmlformats.org/drawingml/2006/main" def="{8A69F5AF-3EB0-4D46-B425-0035A9AB82E3}">
  <a:tblStyle styleId="{8A69F5AF-3EB0-4D46-B425-0035A9AB82E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4.fntdata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font" Target="fonts/font6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ham Colman" userId="5e49a3d6-ef5a-4fb5-b706-b89d0280da7d" providerId="ADAL" clId="{575D3C25-DB4D-4FF3-AE74-8CA00AA09012}"/>
    <pc:docChg chg="custSel modSld">
      <pc:chgData name="Graham Colman" userId="5e49a3d6-ef5a-4fb5-b706-b89d0280da7d" providerId="ADAL" clId="{575D3C25-DB4D-4FF3-AE74-8CA00AA09012}" dt="2024-01-29T22:10:49.409" v="123" actId="27636"/>
      <pc:docMkLst>
        <pc:docMk/>
      </pc:docMkLst>
      <pc:sldChg chg="modSp mod">
        <pc:chgData name="Graham Colman" userId="5e49a3d6-ef5a-4fb5-b706-b89d0280da7d" providerId="ADAL" clId="{575D3C25-DB4D-4FF3-AE74-8CA00AA09012}" dt="2024-01-29T22:08:53.590" v="51" actId="27636"/>
        <pc:sldMkLst>
          <pc:docMk/>
          <pc:sldMk cId="0" sldId="262"/>
        </pc:sldMkLst>
        <pc:spChg chg="mod">
          <ac:chgData name="Graham Colman" userId="5e49a3d6-ef5a-4fb5-b706-b89d0280da7d" providerId="ADAL" clId="{575D3C25-DB4D-4FF3-AE74-8CA00AA09012}" dt="2024-01-29T22:08:53.590" v="51" actId="27636"/>
          <ac:spMkLst>
            <pc:docMk/>
            <pc:sldMk cId="0" sldId="262"/>
            <ac:spMk id="101" creationId="{00000000-0000-0000-0000-000000000000}"/>
          </ac:spMkLst>
        </pc:spChg>
      </pc:sldChg>
      <pc:sldChg chg="modSp mod">
        <pc:chgData name="Graham Colman" userId="5e49a3d6-ef5a-4fb5-b706-b89d0280da7d" providerId="ADAL" clId="{575D3C25-DB4D-4FF3-AE74-8CA00AA09012}" dt="2024-01-29T22:10:49.409" v="123" actId="27636"/>
        <pc:sldMkLst>
          <pc:docMk/>
          <pc:sldMk cId="0" sldId="263"/>
        </pc:sldMkLst>
        <pc:spChg chg="mod">
          <ac:chgData name="Graham Colman" userId="5e49a3d6-ef5a-4fb5-b706-b89d0280da7d" providerId="ADAL" clId="{575D3C25-DB4D-4FF3-AE74-8CA00AA09012}" dt="2024-01-29T22:10:49.409" v="123" actId="27636"/>
          <ac:spMkLst>
            <pc:docMk/>
            <pc:sldMk cId="0" sldId="263"/>
            <ac:spMk id="107" creationId="{00000000-0000-0000-0000-000000000000}"/>
          </ac:spMkLst>
        </pc:spChg>
      </pc:sldChg>
    </pc:docChg>
  </pc:docChgLst>
  <pc:docChgLst>
    <pc:chgData name="Graham Colman" userId="S::grahamcolman@inspirationtrust.org::5e49a3d6-ef5a-4fb5-b706-b89d0280da7d" providerId="AD" clId="Web-{58B207D2-4F5B-CC3D-1714-A24E558F4986}"/>
    <pc:docChg chg="modSld">
      <pc:chgData name="Graham Colman" userId="S::grahamcolman@inspirationtrust.org::5e49a3d6-ef5a-4fb5-b706-b89d0280da7d" providerId="AD" clId="Web-{58B207D2-4F5B-CC3D-1714-A24E558F4986}" dt="2023-09-26T08:31:14.721" v="54" actId="20577"/>
      <pc:docMkLst>
        <pc:docMk/>
      </pc:docMkLst>
      <pc:sldChg chg="modSp">
        <pc:chgData name="Graham Colman" userId="S::grahamcolman@inspirationtrust.org::5e49a3d6-ef5a-4fb5-b706-b89d0280da7d" providerId="AD" clId="Web-{58B207D2-4F5B-CC3D-1714-A24E558F4986}" dt="2023-09-26T08:31:14.721" v="54" actId="20577"/>
        <pc:sldMkLst>
          <pc:docMk/>
          <pc:sldMk cId="0" sldId="263"/>
        </pc:sldMkLst>
        <pc:spChg chg="mod">
          <ac:chgData name="Graham Colman" userId="S::grahamcolman@inspirationtrust.org::5e49a3d6-ef5a-4fb5-b706-b89d0280da7d" providerId="AD" clId="Web-{58B207D2-4F5B-CC3D-1714-A24E558F4986}" dt="2023-09-26T08:31:14.721" v="54" actId="20577"/>
          <ac:spMkLst>
            <pc:docMk/>
            <pc:sldMk cId="0" sldId="263"/>
            <ac:spMk id="10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3b680aaf58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3b680aaf58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3f185aa8a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3f185aa8a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3f185aa8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3f185aa8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3f185aa8a6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3f185aa8a6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3f185aa8a6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3f185aa8a6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3b680aaf58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3b680aaf58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06515cae6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06515cae6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lmanweb.co.uk/Assets/Resources/LivingCosts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eysavingexpert.com/latesttip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moneysavingexpert.com/deals/" TargetMode="External"/><Relationship Id="rId5" Type="http://schemas.openxmlformats.org/officeDocument/2006/relationships/hyperlink" Target="https://www.moneysavingexpert.com/savings/reclaim-child-trust-fund/" TargetMode="External"/><Relationship Id="rId4" Type="http://schemas.openxmlformats.org/officeDocument/2006/relationships/hyperlink" Target="https://www.moneysavingexpert.com/studen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Cost of Being an Adult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Bills, bills, bills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 Activity</a:t>
            </a: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FF"/>
                </a:solidFill>
              </a:rPr>
              <a:t>What is it?</a:t>
            </a:r>
            <a:endParaRPr>
              <a:solidFill>
                <a:srgbClr val="0000FF"/>
              </a:solidFill>
            </a:endParaRPr>
          </a:p>
          <a:p>
            <a:pPr marL="22860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FF"/>
                </a:solidFill>
              </a:rPr>
              <a:t>Why would you want it?</a:t>
            </a:r>
            <a:endParaRPr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FF"/>
                </a:solidFill>
              </a:rPr>
              <a:t>Who would want it?</a:t>
            </a:r>
            <a:endParaRPr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101300" y="74600"/>
            <a:ext cx="89415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FF"/>
                </a:solidFill>
              </a:rPr>
              <a:t>What is it? | Why would you want it? | Who would want it?</a:t>
            </a:r>
            <a:endParaRPr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rgbClr val="0000FF"/>
              </a:solidFill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362950" y="1192550"/>
            <a:ext cx="736200" cy="186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76" name="Google Shape;76;p15"/>
          <p:cNvGraphicFramePr/>
          <p:nvPr/>
        </p:nvGraphicFramePr>
        <p:xfrm>
          <a:off x="101300" y="652350"/>
          <a:ext cx="8941375" cy="4424800"/>
        </p:xfrm>
        <a:graphic>
          <a:graphicData uri="http://schemas.openxmlformats.org/drawingml/2006/table">
            <a:tbl>
              <a:tblPr>
                <a:noFill/>
                <a:tableStyleId>{8A69F5AF-3EB0-4D46-B425-0035A9AB82E3}</a:tableStyleId>
              </a:tblPr>
              <a:tblGrid>
                <a:gridCol w="178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8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8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8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8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95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Pension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ISA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Mortgage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Inheritance tax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Council tax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5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Savings account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LISA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Overdraft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Stamp duty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Income tax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Current account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Bond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Loan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National insurance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VAT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Packaged account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Premium bonds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Grant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Capital gains tax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Vehicle Excise Duty (VED)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5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Credit card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Gilt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Bursary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Car insurance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Life insurance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Debit card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Stocks and Shares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Scholarship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Breakdown cover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Critical illness cover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1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Store Card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House insurance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Public liability insurance</a:t>
                      </a:r>
                      <a:endParaRPr sz="130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Bills and Budgeting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FF"/>
                </a:solidFill>
              </a:rPr>
              <a:t>How much does it cost to be an adult?</a:t>
            </a:r>
            <a:endParaRPr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FF"/>
                </a:solidFill>
              </a:rPr>
              <a:t>Estimate the cost of living per month for the following typical households:</a:t>
            </a:r>
            <a:endParaRPr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FF"/>
                </a:solidFill>
              </a:rPr>
              <a:t> </a:t>
            </a:r>
            <a:endParaRPr>
              <a:solidFill>
                <a:srgbClr val="0000FF"/>
              </a:solidFill>
            </a:endParaRPr>
          </a:p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1.      A student living at university for the first year of their studies.</a:t>
            </a:r>
            <a:endParaRPr sz="1400"/>
          </a:p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2.      A young couple with no children.</a:t>
            </a:r>
            <a:endParaRPr sz="1400"/>
          </a:p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3.      A family of two adults and two children.</a:t>
            </a:r>
            <a:endParaRPr sz="1400"/>
          </a:p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4.      A retired couple.</a:t>
            </a:r>
            <a:endParaRPr sz="14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Bills and Budgeting</a:t>
            </a:r>
            <a:endParaRPr/>
          </a:p>
        </p:txBody>
      </p:sp>
      <p:sp>
        <p:nvSpPr>
          <p:cNvPr id="89" name="Google Shape;89;p17"/>
          <p:cNvSpPr txBox="1"/>
          <p:nvPr/>
        </p:nvSpPr>
        <p:spPr>
          <a:xfrm>
            <a:off x="5869100" y="4629175"/>
            <a:ext cx="3123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3"/>
              </a:rPr>
              <a:t>See this document here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/>
          <p:nvPr/>
        </p:nvSpPr>
        <p:spPr>
          <a:xfrm>
            <a:off x="373325" y="1192550"/>
            <a:ext cx="684300" cy="176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95" name="Google Shape;95;p18"/>
          <p:cNvGraphicFramePr/>
          <p:nvPr/>
        </p:nvGraphicFramePr>
        <p:xfrm>
          <a:off x="108563" y="680138"/>
          <a:ext cx="8926875" cy="3936132"/>
        </p:xfrm>
        <a:graphic>
          <a:graphicData uri="http://schemas.openxmlformats.org/drawingml/2006/table">
            <a:tbl>
              <a:tblPr>
                <a:noFill/>
                <a:tableStyleId>{8A69F5AF-3EB0-4D46-B425-0035A9AB82E3}</a:tableStyleId>
              </a:tblPr>
              <a:tblGrid>
                <a:gridCol w="297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5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9500">
                <a:tc>
                  <a:txBody>
                    <a:bodyPr/>
                    <a:lstStyle/>
                    <a:p>
                      <a:pPr marL="228600" lvl="0" indent="-2286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2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Rent / mortgage</a:t>
                      </a:r>
                      <a:endParaRPr sz="1800">
                        <a:solidFill>
                          <a:schemeClr val="dk2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/>
                </a:tc>
                <a:tc>
                  <a:txBody>
                    <a:bodyPr/>
                    <a:lstStyle/>
                    <a:p>
                      <a:pPr marL="228600" lvl="0" indent="-2286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2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Mobile phone</a:t>
                      </a:r>
                      <a:endParaRPr sz="1800">
                        <a:solidFill>
                          <a:schemeClr val="dk2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/>
                </a:tc>
                <a:tc>
                  <a:txBody>
                    <a:bodyPr/>
                    <a:lstStyle/>
                    <a:p>
                      <a:pPr marL="228600" lvl="0" indent="-2286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2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Food</a:t>
                      </a:r>
                      <a:endParaRPr sz="1800">
                        <a:solidFill>
                          <a:schemeClr val="dk2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500">
                <a:tc>
                  <a:txBody>
                    <a:bodyPr/>
                    <a:lstStyle/>
                    <a:p>
                      <a:pPr marL="228600" lvl="0" indent="-2286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2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Water</a:t>
                      </a:r>
                      <a:endParaRPr sz="1800">
                        <a:solidFill>
                          <a:schemeClr val="dk2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/>
                </a:tc>
                <a:tc>
                  <a:txBody>
                    <a:bodyPr/>
                    <a:lstStyle/>
                    <a:p>
                      <a:pPr marL="228600" lvl="0" indent="-2286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2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Home insurance</a:t>
                      </a:r>
                      <a:endParaRPr sz="1800">
                        <a:solidFill>
                          <a:schemeClr val="dk2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/>
                </a:tc>
                <a:tc>
                  <a:txBody>
                    <a:bodyPr/>
                    <a:lstStyle/>
                    <a:p>
                      <a:pPr marL="228600" lvl="0" indent="-2286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2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Clothes</a:t>
                      </a:r>
                      <a:endParaRPr sz="1800">
                        <a:solidFill>
                          <a:schemeClr val="dk2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575">
                <a:tc>
                  <a:txBody>
                    <a:bodyPr/>
                    <a:lstStyle/>
                    <a:p>
                      <a:pPr marL="228600" lvl="0" indent="-2286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2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Electricity</a:t>
                      </a:r>
                      <a:endParaRPr sz="1800">
                        <a:solidFill>
                          <a:schemeClr val="dk2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/>
                </a:tc>
                <a:tc>
                  <a:txBody>
                    <a:bodyPr/>
                    <a:lstStyle/>
                    <a:p>
                      <a:pPr marL="228600" lvl="0" indent="-2286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2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Car insurance</a:t>
                      </a:r>
                      <a:endParaRPr sz="1800">
                        <a:solidFill>
                          <a:schemeClr val="dk2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/>
                </a:tc>
                <a:tc>
                  <a:txBody>
                    <a:bodyPr/>
                    <a:lstStyle/>
                    <a:p>
                      <a:pPr marL="228600" lvl="0" indent="-2286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2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Pet costs</a:t>
                      </a:r>
                      <a:endParaRPr sz="1800">
                        <a:solidFill>
                          <a:schemeClr val="dk2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575">
                <a:tc>
                  <a:txBody>
                    <a:bodyPr/>
                    <a:lstStyle/>
                    <a:p>
                      <a:pPr marL="228600" lvl="0" indent="-2286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2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Gas</a:t>
                      </a:r>
                      <a:endParaRPr sz="1800">
                        <a:solidFill>
                          <a:schemeClr val="dk2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/>
                </a:tc>
                <a:tc>
                  <a:txBody>
                    <a:bodyPr/>
                    <a:lstStyle/>
                    <a:p>
                      <a:pPr marL="228600" lvl="0" indent="-2286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2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Car tax</a:t>
                      </a:r>
                      <a:endParaRPr sz="1800">
                        <a:solidFill>
                          <a:schemeClr val="dk2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/>
                </a:tc>
                <a:tc>
                  <a:txBody>
                    <a:bodyPr/>
                    <a:lstStyle/>
                    <a:p>
                      <a:pPr marL="228600" lvl="0" indent="-2286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2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Socialising</a:t>
                      </a:r>
                      <a:endParaRPr sz="1800">
                        <a:solidFill>
                          <a:schemeClr val="dk2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500">
                <a:tc>
                  <a:txBody>
                    <a:bodyPr/>
                    <a:lstStyle/>
                    <a:p>
                      <a:pPr marL="228600" lvl="0" indent="-2286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2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TV licence</a:t>
                      </a:r>
                      <a:endParaRPr sz="1800">
                        <a:solidFill>
                          <a:schemeClr val="dk2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/>
                </a:tc>
                <a:tc>
                  <a:txBody>
                    <a:bodyPr/>
                    <a:lstStyle/>
                    <a:p>
                      <a:pPr marL="228600" lvl="0" indent="-2286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2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Car maintenance</a:t>
                      </a:r>
                      <a:endParaRPr sz="1800">
                        <a:solidFill>
                          <a:schemeClr val="dk2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/>
                </a:tc>
                <a:tc>
                  <a:txBody>
                    <a:bodyPr/>
                    <a:lstStyle/>
                    <a:p>
                      <a:pPr marL="228600" lvl="0" indent="-2286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2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Holidays</a:t>
                      </a:r>
                      <a:endParaRPr sz="1800">
                        <a:solidFill>
                          <a:schemeClr val="dk2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575">
                <a:tc>
                  <a:txBody>
                    <a:bodyPr/>
                    <a:lstStyle/>
                    <a:p>
                      <a:pPr marL="228600" lvl="0" indent="-2286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2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TV, home phone, broadband</a:t>
                      </a:r>
                      <a:endParaRPr sz="1800">
                        <a:solidFill>
                          <a:schemeClr val="dk2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/>
                </a:tc>
                <a:tc>
                  <a:txBody>
                    <a:bodyPr/>
                    <a:lstStyle/>
                    <a:p>
                      <a:pPr marL="228600" lvl="0" indent="-2286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2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Petrol / transport</a:t>
                      </a:r>
                      <a:endParaRPr sz="1800">
                        <a:solidFill>
                          <a:schemeClr val="dk2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/>
                </a:tc>
                <a:tc>
                  <a:txBody>
                    <a:bodyPr/>
                    <a:lstStyle/>
                    <a:p>
                      <a:pPr marL="228600" lvl="0" indent="-2286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2"/>
                          </a:solidFill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Other</a:t>
                      </a:r>
                      <a:endParaRPr sz="1800">
                        <a:solidFill>
                          <a:schemeClr val="dk2"/>
                        </a:solidFill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68575" marR="68575" marT="91425" marB="914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financial stages of life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FF"/>
                </a:solidFill>
              </a:rPr>
              <a:t>As a student it’s ok to be poor</a:t>
            </a:r>
            <a:endParaRPr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FF"/>
                </a:solidFill>
              </a:rPr>
              <a:t>Being a young adult</a:t>
            </a:r>
            <a:endParaRPr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FF"/>
                </a:solidFill>
              </a:rPr>
              <a:t>DINKY</a:t>
            </a:r>
            <a:endParaRPr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FF"/>
                </a:solidFill>
              </a:rPr>
              <a:t>Family life - expenses and benefits</a:t>
            </a:r>
            <a:endParaRPr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FF"/>
                </a:solidFill>
              </a:rPr>
              <a:t>Middle age - too late for financial planning or first real opportunity to?</a:t>
            </a:r>
            <a:endParaRPr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>
                <a:solidFill>
                  <a:srgbClr val="0000FF"/>
                </a:solidFill>
              </a:rPr>
              <a:t>Retirement - why would I want to worry about that yet?!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Week's Top Tips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0" y="1468825"/>
            <a:ext cx="9144000" cy="34901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indent="0">
              <a:buNone/>
            </a:pPr>
            <a:r>
              <a:rPr lang="en-GB" u="sng" dirty="0">
                <a:solidFill>
                  <a:schemeClr val="hlink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https://www.moneysavingexpert.com/latesttip/</a:t>
            </a:r>
            <a:r>
              <a:rPr lang="en-GB" dirty="0"/>
              <a:t> </a:t>
            </a:r>
            <a:endParaRPr dirty="0"/>
          </a:p>
          <a:p>
            <a:pPr marL="0" indent="0">
              <a:spcBef>
                <a:spcPts val="1200"/>
              </a:spcBef>
              <a:buNone/>
            </a:pPr>
            <a:r>
              <a:rPr lang="en-GB" dirty="0"/>
              <a:t>23rd January 2024…</a:t>
            </a:r>
            <a:endParaRPr dirty="0"/>
          </a:p>
          <a:p>
            <a:pPr indent="-334010">
              <a:lnSpc>
                <a:spcPct val="150000"/>
              </a:lnSpc>
              <a:buSzPct val="100000"/>
            </a:pPr>
            <a:r>
              <a:rPr lang="en-GB" dirty="0"/>
              <a:t>Earn £175 by bank switching, plus 8% monthly saver </a:t>
            </a:r>
          </a:p>
          <a:p>
            <a:pPr indent="-334010">
              <a:lnSpc>
                <a:spcPct val="150000"/>
              </a:lnSpc>
              <a:buSzPct val="100000"/>
            </a:pPr>
            <a:r>
              <a:rPr lang="en-GB" dirty="0"/>
              <a:t>EHIC card for travelling to Europe</a:t>
            </a:r>
            <a:endParaRPr dirty="0"/>
          </a:p>
          <a:p>
            <a:pPr marL="457200" lvl="0" indent="-33401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dirty="0"/>
              <a:t>Student finance tips </a:t>
            </a:r>
            <a:r>
              <a:rPr lang="en-GB" dirty="0">
                <a:hlinkClick r:id="rId4"/>
              </a:rPr>
              <a:t>https://www.moneysavingexpert.com/students/</a:t>
            </a:r>
            <a:r>
              <a:rPr lang="en-GB" dirty="0"/>
              <a:t> </a:t>
            </a:r>
          </a:p>
          <a:p>
            <a:pPr marL="123190" indent="0">
              <a:lnSpc>
                <a:spcPct val="150000"/>
              </a:lnSpc>
              <a:buSzPct val="100000"/>
              <a:buNone/>
            </a:pPr>
            <a:endParaRPr lang="en-GB" dirty="0"/>
          </a:p>
          <a:p>
            <a:pPr marL="123190" indent="0">
              <a:lnSpc>
                <a:spcPct val="150000"/>
              </a:lnSpc>
              <a:buSzPct val="100000"/>
              <a:buNone/>
            </a:pPr>
            <a:r>
              <a:rPr lang="en-GB" dirty="0"/>
              <a:t>UK-born children aged 12 to 20ish had a </a:t>
            </a:r>
            <a:r>
              <a:rPr lang="en-GB" dirty="0">
                <a:hlinkClick r:id="rId5"/>
              </a:rPr>
              <a:t>Child Trust Fund</a:t>
            </a:r>
            <a:r>
              <a:rPr lang="en-GB" dirty="0"/>
              <a:t> opened in their name with £250 or £500 automatically added.</a:t>
            </a:r>
            <a:endParaRPr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u="sng" dirty="0">
                <a:solidFill>
                  <a:schemeClr val="hlink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https://www.moneysavingexpert.com/deals/</a:t>
            </a:r>
            <a:r>
              <a:rPr lang="en-GB" dirty="0"/>
              <a:t> 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9f5cff3-62b2-4be6-b70c-c372d34dc44d">
      <Terms xmlns="http://schemas.microsoft.com/office/infopath/2007/PartnerControls"/>
    </lcf76f155ced4ddcb4097134ff3c332f>
    <TaxCatchAll xmlns="30799808-48f9-47ab-aba2-0672c7355829" xsi:nil="true"/>
    <naf3626daf2c4bb89309295479733bb5 xmlns="30799808-48f9-47ab-aba2-0672c7355829">
      <Terms xmlns="http://schemas.microsoft.com/office/infopath/2007/PartnerControls"/>
    </naf3626daf2c4bb89309295479733bb5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3167DC18062C4DAB9FD83DC0AC99B0" ma:contentTypeVersion="17" ma:contentTypeDescription="Create a new document." ma:contentTypeScope="" ma:versionID="783fc9a1ddb6a1d9d6dae9743663e560">
  <xsd:schema xmlns:xsd="http://www.w3.org/2001/XMLSchema" xmlns:xs="http://www.w3.org/2001/XMLSchema" xmlns:p="http://schemas.microsoft.com/office/2006/metadata/properties" xmlns:ns2="30799808-48f9-47ab-aba2-0672c7355829" xmlns:ns3="99f5cff3-62b2-4be6-b70c-c372d34dc44d" targetNamespace="http://schemas.microsoft.com/office/2006/metadata/properties" ma:root="true" ma:fieldsID="592603bb4c177b80a7b57c24752f2467" ns2:_="" ns3:_="">
    <xsd:import namespace="30799808-48f9-47ab-aba2-0672c7355829"/>
    <xsd:import namespace="99f5cff3-62b2-4be6-b70c-c372d34dc44d"/>
    <xsd:element name="properties">
      <xsd:complexType>
        <xsd:sequence>
          <xsd:element name="documentManagement">
            <xsd:complexType>
              <xsd:all>
                <xsd:element ref="ns2:naf3626daf2c4bb89309295479733bb5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99808-48f9-47ab-aba2-0672c7355829" elementFormDefault="qualified">
    <xsd:import namespace="http://schemas.microsoft.com/office/2006/documentManagement/types"/>
    <xsd:import namespace="http://schemas.microsoft.com/office/infopath/2007/PartnerControls"/>
    <xsd:element name="naf3626daf2c4bb89309295479733bb5" ma:index="9" nillable="true" ma:taxonomy="true" ma:internalName="naf3626daf2c4bb89309295479733bb5" ma:taxonomyFieldName="Staff_x0020_Category" ma:displayName="Staff Category" ma:fieldId="{7af3626d-af2c-4bb8-9309-295479733bb5}" ma:sspId="3109df80-cae8-4f1a-a745-566a87499af2" ma:termSetId="2911061d-6d64-4c1d-9363-b073225d5ba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f7cf9a15-f9d7-422c-a274-81208c7b0b93}" ma:internalName="TaxCatchAll" ma:showField="CatchAllData" ma:web="30799808-48f9-47ab-aba2-0672c73558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f5cff3-62b2-4be6-b70c-c372d34dc4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3109df80-cae8-4f1a-a745-566a87499a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9B1170-ACBB-4350-A7CC-37DA47349C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A8DE9F-AACA-40A1-95D3-C94848684585}">
  <ds:schemaRefs>
    <ds:schemaRef ds:uri="http://www.w3.org/XML/1998/namespace"/>
    <ds:schemaRef ds:uri="http://schemas.openxmlformats.org/package/2006/metadata/core-properties"/>
    <ds:schemaRef ds:uri="99f5cff3-62b2-4be6-b70c-c372d34dc44d"/>
    <ds:schemaRef ds:uri="30799808-48f9-47ab-aba2-0672c7355829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532E5DD-6240-4A38-8CEC-5D2879894E4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On-screen Show (16:9)</PresentationFormat>
  <Paragraphs>84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Oswald</vt:lpstr>
      <vt:lpstr>Source Code Pro</vt:lpstr>
      <vt:lpstr>Modern Writer</vt:lpstr>
      <vt:lpstr>The Cost of Being an Adult</vt:lpstr>
      <vt:lpstr>Starter Activity</vt:lpstr>
      <vt:lpstr>PowerPoint Presentation</vt:lpstr>
      <vt:lpstr>Bills and Budgeting</vt:lpstr>
      <vt:lpstr>Bills and Budgeting</vt:lpstr>
      <vt:lpstr>PowerPoint Presentation</vt:lpstr>
      <vt:lpstr>The financial stages of life</vt:lpstr>
      <vt:lpstr>This Week's Top 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 of Being an Adult</dc:title>
  <cp:lastModifiedBy>Graham Colman</cp:lastModifiedBy>
  <cp:revision>15</cp:revision>
  <dcterms:modified xsi:type="dcterms:W3CDTF">2024-01-29T22:10:56Z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0x010100433167DC18062C4DAB9FD83DC0AC99B0</vt:lpwstr>
  </property>
  <property fmtid="{D5CDD505-2E9C-101B-9397-08002B2CF9AE}" pid="3" name="Staff Category">
    <vt:lpwstr/>
  </property>
  <property fmtid="{D5CDD505-2E9C-101B-9397-08002B2CF9AE}" pid="4" name="MediaServiceImageTags">
    <vt:lpwstr/>
  </property>
</Properties>
</file>